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g2vemJG7zICr5ouAkIehvxRibV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39" Type="http://schemas.openxmlformats.org/officeDocument/2006/relationships/font" Target="fonts/RobotoMono-bold.fntdata"/><Relationship Id="rId16" Type="http://schemas.openxmlformats.org/officeDocument/2006/relationships/slide" Target="slides/slide10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i="1" sz="1200"/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6"/>
          <p:cNvSpPr txBox="1"/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" type="body"/>
          </p:nvPr>
        </p:nvSpPr>
        <p:spPr>
          <a:xfrm>
            <a:off x="238125" y="4291013"/>
            <a:ext cx="8667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28"/>
          <p:cNvSpPr txBox="1"/>
          <p:nvPr>
            <p:ph type="title"/>
          </p:nvPr>
        </p:nvSpPr>
        <p:spPr>
          <a:xfrm>
            <a:off x="619125" y="357188"/>
            <a:ext cx="38337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" type="body"/>
          </p:nvPr>
        </p:nvSpPr>
        <p:spPr>
          <a:xfrm>
            <a:off x="619125" y="2447925"/>
            <a:ext cx="38337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/>
          <p:nvPr>
            <p:ph idx="2" type="pic"/>
          </p:nvPr>
        </p:nvSpPr>
        <p:spPr>
          <a:xfrm>
            <a:off x="4938713" y="1181100"/>
            <a:ext cx="3571800" cy="34863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3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indent="-342900" lvl="2" marL="1371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indent="-342900" lvl="3" marL="18288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indent="-342900" lvl="4" marL="22860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/>
          <p:nvPr>
            <p:ph idx="2" type="pic"/>
          </p:nvPr>
        </p:nvSpPr>
        <p:spPr>
          <a:xfrm>
            <a:off x="5910263" y="2643188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33"/>
          <p:cNvSpPr/>
          <p:nvPr>
            <p:ph idx="3" type="pic"/>
          </p:nvPr>
        </p:nvSpPr>
        <p:spPr>
          <a:xfrm>
            <a:off x="5910263" y="423863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33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hyperlink" Target="https://scikit-learn.org/stable/modules/classes.html#module-sklearn.model_selection" TargetMode="External"/><Relationship Id="rId7" Type="http://schemas.openxmlformats.org/officeDocument/2006/relationships/hyperlink" Target="https://scikit-learn.org/stable/modules/classes.html#module-sklearn.linear_mode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2.gif"/><Relationship Id="rId7" Type="http://schemas.openxmlformats.org/officeDocument/2006/relationships/image" Target="../media/image2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32.gif"/><Relationship Id="rId7" Type="http://schemas.openxmlformats.org/officeDocument/2006/relationships/image" Target="../media/image27.gif"/><Relationship Id="rId8" Type="http://schemas.openxmlformats.org/officeDocument/2006/relationships/image" Target="../media/image29.gif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hyperlink" Target="https://scikit-learn.org/stable/modules/generated/sklearn.metrics.mean_squared_error.html#sklearn.metrics.mean_squared_error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hyperlink" Target="https://scikit-learn.org/stable/modules/generated/sklearn.metrics.mean_absolute_error.html#sklearn.metrics.mean_absolute_error" TargetMode="External"/><Relationship Id="rId5" Type="http://schemas.openxmlformats.org/officeDocument/2006/relationships/image" Target="../media/image25.gif"/><Relationship Id="rId6" Type="http://schemas.openxmlformats.org/officeDocument/2006/relationships/image" Target="../media/image30.gif"/><Relationship Id="rId7" Type="http://schemas.openxmlformats.org/officeDocument/2006/relationships/image" Target="../media/image28.gif"/><Relationship Id="rId8" Type="http://schemas.openxmlformats.org/officeDocument/2006/relationships/image" Target="../media/image3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Relationship Id="rId6" Type="http://schemas.openxmlformats.org/officeDocument/2006/relationships/image" Target="../media/image35.gif"/><Relationship Id="rId7" Type="http://schemas.openxmlformats.org/officeDocument/2006/relationships/hyperlink" Target="https://scikit-learn.org/stable/modules/generated/sklearn.metrics.r2_score.html#sklearn.metrics.r2_scor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hyperlink" Target="https://www.jmp.com/en_us/statistics-knowledge-portal/what-is-regression/simple-linear-regression-assumptions.html" TargetMode="External"/><Relationship Id="rId6" Type="http://schemas.openxmlformats.org/officeDocument/2006/relationships/hyperlink" Target="https://aegis4048.github.io/transforming-non-normal-distribution-to-normal-distributio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gif"/><Relationship Id="rId7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hyperlink" Target="https://docs.scipy.org/doc/scipy/reference/generated/scipy.stats.shapiro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226" y="1515225"/>
            <a:ext cx="1481547" cy="14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698151" y="3017063"/>
            <a:ext cx="36954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r>
              <a:rPr b="1" i="0" lang="en" sz="1800" u="none" cap="none" strike="noStrike">
                <a:solidFill>
                  <a:srgbClr val="2F354A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0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splitting and model </a:t>
            </a: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392902" y="1188250"/>
            <a:ext cx="4048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our original data in two sets: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 txBox="1"/>
          <p:nvPr/>
        </p:nvSpPr>
        <p:spPr>
          <a:xfrm>
            <a:off x="444300" y="1640700"/>
            <a:ext cx="4639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and test sets: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set: 70-80% of the total data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set:  30-20% of the total data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decide in which set we place each row of our dataset?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Mostly at random except some specific situations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you train the model using the “train set” and you make predictions on the “test set”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you select the best model based on the best performance on the “test set”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4950" y="1059675"/>
            <a:ext cx="3615600" cy="36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/>
          <p:nvPr/>
        </p:nvSpPr>
        <p:spPr>
          <a:xfrm>
            <a:off x="7103675" y="2363650"/>
            <a:ext cx="19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model.fit(x_train,y_train)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7103675" y="3887650"/>
            <a:ext cx="21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model.predict(x_test)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7179875" y="1601650"/>
            <a:ext cx="19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trans.fit(x_train)</a:t>
            </a:r>
            <a:endParaRPr b="1" i="0" sz="14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trans.transform(x_train)</a:t>
            </a:r>
            <a:endParaRPr b="1" i="0" sz="14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7103675" y="3659050"/>
            <a:ext cx="26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trans.transform(x_test)</a:t>
            </a:r>
            <a:endParaRPr b="1" i="0" sz="14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3" name="Google Shape;2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4" name="Google Shape;22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splitting and model </a:t>
            </a: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1"/>
          <p:cNvSpPr txBox="1"/>
          <p:nvPr/>
        </p:nvSpPr>
        <p:spPr>
          <a:xfrm>
            <a:off x="392902" y="1188250"/>
            <a:ext cx="4048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sklearn to perform data splitting and model generation: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444300" y="2478900"/>
            <a:ext cx="4639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2175" y="124675"/>
            <a:ext cx="2869824" cy="241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/>
          <p:cNvSpPr txBox="1"/>
          <p:nvPr/>
        </p:nvSpPr>
        <p:spPr>
          <a:xfrm>
            <a:off x="392900" y="1903350"/>
            <a:ext cx="81723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b="1" i="0" lang="en" sz="1600" u="none" cap="none" strike="noStrike">
                <a:solidFill>
                  <a:srgbClr val="2878A2"/>
                </a:solidFill>
                <a:highlight>
                  <a:srgbClr val="CDE8E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sklearn.model_selection</a:t>
            </a: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 import train_test_split</a:t>
            </a:r>
            <a:endParaRPr b="0" i="0" sz="1600" u="none" cap="none" strike="noStrike">
              <a:solidFill>
                <a:srgbClr val="212529"/>
              </a:solidFill>
              <a:highlight>
                <a:srgbClr val="CDE8E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b="1" i="0" lang="en" sz="1600" u="none" cap="none" strike="noStrike">
                <a:solidFill>
                  <a:srgbClr val="2878A2"/>
                </a:solidFill>
                <a:highlight>
                  <a:srgbClr val="CDE8E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sklearn.linear_model</a:t>
            </a: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 import LinearRegression</a:t>
            </a:r>
            <a:endParaRPr b="0" i="0" sz="1600" u="none" cap="none" strike="noStrike">
              <a:solidFill>
                <a:srgbClr val="212529"/>
              </a:solidFill>
              <a:highlight>
                <a:srgbClr val="CDE8E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X_train, X_test, y_train, y_test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train_test_split(X, Y, test_size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0.3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random_state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lm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LinearRegression() # fit_intercept = True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lm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X_train,y_train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predictions 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model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predict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X_test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model.coef_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model.intercept_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4" name="Google Shape;2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5" name="Google Shape;2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6" name="Google Shape;23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2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1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39" name="Google Shape;23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answer this question, we need to think about how we quantify the error made by the model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model is perfect, the predictions are going to match the real values right?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Therefore, a first tentative can be to add the differences between the real values and the predicted ones: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WARNING!!! This is dangerous, we can have error compensation!!</a:t>
            </a:r>
            <a:endParaRPr b="1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0028" y="3479125"/>
            <a:ext cx="2115377" cy="6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7" name="Google Shape;2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8" name="Google Shape;2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9" name="Google Shape;24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1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52" name="Google Shape;25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3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we need to get rid of the sign of the sign of the individual errors.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other words, we want that all error contribute to the total error. Then, one possibility can be to take the absolute value: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However, this metric is problematic when determining the coefficients.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We need to consider another metric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5728" y="2788375"/>
            <a:ext cx="2110325" cy="6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0" name="Google Shape;2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1" name="Google Shape;2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2" name="Google Shape;2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1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65" name="Google Shape;26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way to get rid of the sign of the individual errors is by means of the square: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looks more feasible to 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minimize.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0955" y="1960704"/>
            <a:ext cx="2555050" cy="716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3" name="Google Shape;2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4" name="Google Shape;2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5" name="Google Shape;2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5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1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78" name="Google Shape;27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least square method (OLS)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determine the optimal values for the linear model, this method makes MSE becomes minimum: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8555" y="2514075"/>
            <a:ext cx="2471400" cy="69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61325" y="3944250"/>
            <a:ext cx="1701477" cy="3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7" name="Google Shape;2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8" name="Google Shape;2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9" name="Google Shape;28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6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1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92" name="Google Shape;29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least square method (OLS)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6"/>
          <p:cNvSpPr txBox="1"/>
          <p:nvPr/>
        </p:nvSpPr>
        <p:spPr>
          <a:xfrm>
            <a:off x="4572000" y="4738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this method the values for the linear model are: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6064" y="3205801"/>
            <a:ext cx="1317096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3875" y="1350750"/>
            <a:ext cx="1701477" cy="3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3063" y="2178294"/>
            <a:ext cx="174307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2" name="Google Shape;3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3" name="Google Shape;3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Error metrics in regression models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392899" y="959655"/>
            <a:ext cx="1428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444300" y="1412100"/>
            <a:ext cx="8068800" cy="3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error: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can suffer from error compensation.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closer to zero, the better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absolute error: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easy to minimize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squared error: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minimize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 sensitive to outliers in predictions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Squared units!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mean square error: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easy to minimize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sensitive to outliers in predictions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 units!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7425" y="1457325"/>
            <a:ext cx="16192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7425" y="2210500"/>
            <a:ext cx="17335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7425" y="3114850"/>
            <a:ext cx="18002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77425" y="4061350"/>
            <a:ext cx="21336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7"/>
          <p:cNvSpPr txBox="1"/>
          <p:nvPr/>
        </p:nvSpPr>
        <p:spPr>
          <a:xfrm>
            <a:off x="6833075" y="1368175"/>
            <a:ext cx="221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mean absolute error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mean squared error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6" name="Google Shape;3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7" name="Google Shape;3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8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Error metrics in regression models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392899" y="959655"/>
            <a:ext cx="1428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measurement of the “explanatory” power of a model (shows how much variance of y can be explained by the independent features)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Compares the variance of your model’s errors against the “mean model” (model for which all the predictions are the mean of the dependent variable)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Increases with every independent feature you add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way to compare the performance of several models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Adjusted R2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measurement of the “explanatory” power of a model taking into account the number of independent features used by the model.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increases if the inclusion of a new feature improves the model’s performance.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0526" y="4403350"/>
            <a:ext cx="22542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1992" y="2891912"/>
            <a:ext cx="2274200" cy="54317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8"/>
          <p:cNvSpPr txBox="1"/>
          <p:nvPr/>
        </p:nvSpPr>
        <p:spPr>
          <a:xfrm>
            <a:off x="6638725" y="2963400"/>
            <a:ext cx="23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r2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8" name="Google Shape;3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9" name="Google Shape;32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9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Where to evaluate the error metrics?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Evaluate the error metrics in: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 set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 set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Compare the error metrics in both sets: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very high -&gt; Underfitting ( consider other model or to  add more variables)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&lt;= error_test -&gt; Ok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very small and &lt;&lt;&lt;&lt; error_test -&gt;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Overfitting!!!!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 you overtrained your model  or you did not applied the transformer to the test set 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linear regression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15" name="Google Shape;1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552950" y="1133475"/>
            <a:ext cx="40734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you remember the two types of variables / features? (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Numerical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is when this distinction makes sense as we can have two types of problems in supervised learning: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(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of a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feature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of a categorical feature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6" name="Google Shape;3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7" name="Google Shape;3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0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Analyzing your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Make a scatter plot of the predicted values against the real values. In a perfect model, the predicted values match the real values, therefore you should see an straight line.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Pot the distribution of the residuals (real_value - predicted_value) they should look normally distributed. Deviations from normality means average over/under estimation.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972" y="2856075"/>
            <a:ext cx="3027550" cy="2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4500" y="2816212"/>
            <a:ext cx="2217701" cy="22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6" name="Google Shape;3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7" name="Google Shape;34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1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 txBox="1"/>
          <p:nvPr/>
        </p:nvSpPr>
        <p:spPr>
          <a:xfrm>
            <a:off x="444300" y="1412100"/>
            <a:ext cx="4963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order to check which independent features are more relevant to your model, compare the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absolute value of each coefficient.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Only valid if all the features are in the same scale.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0" name="Google Shape;35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5500" y="374775"/>
            <a:ext cx="2411376" cy="452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5" name="Google Shape;3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6" name="Google Shape;35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2"/>
          <p:cNvSpPr txBox="1"/>
          <p:nvPr/>
        </p:nvSpPr>
        <p:spPr>
          <a:xfrm>
            <a:off x="391000" y="1852639"/>
            <a:ext cx="83619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https://www.jmp.com/en_us/statistics-knowledge-portal/what-is-regression/simple-linear-regression-assumptions.html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https://aegis4048.github.io/transforming-non-normal-distribution-to-normal-distribution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2"/>
          <p:cNvSpPr txBox="1"/>
          <p:nvPr/>
        </p:nvSpPr>
        <p:spPr>
          <a:xfrm>
            <a:off x="385721" y="1166025"/>
            <a:ext cx="3721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Readings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364" name="Google Shape;3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27" name="Google Shape;1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regression model is a supervised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parametric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( it’s based on a given formula ) which has two parameters: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Slope (a)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Intercept (b)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model can have multiple independent features.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6995" y="2147888"/>
            <a:ext cx="2390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5" name="Google Shape;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7" name="Google Shape;1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40" name="Google Shape;14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model can have multiple independent features.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8875" y="1537575"/>
            <a:ext cx="4008250" cy="30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25800" y="1090200"/>
            <a:ext cx="21907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54" name="Google Shape;15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Linearizing expressions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4463225" y="1517425"/>
            <a:ext cx="4073400" cy="30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if a relationship is not linear, sometimes it can be linearized.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0325" y="2548000"/>
            <a:ext cx="34194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3" name="Google Shape;1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4" name="Google Shape;1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67" name="Google Shape;16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assumptions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4572000" y="717150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regression model is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one particular type of regression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which is making the 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following four assumptions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about the data: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Lineality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 the relation between the independent feature and the dependent feature is linear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Independency: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every observation used to train the model doesn’t depend of another.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Normality: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the variables (independent and dependent) are normally distributed.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Normality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errors made by model’s predictions are fairly constant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6" name="Google Shape;1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79" name="Google Shape;17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for linearity: correlation matrix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4552950" y="523875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check the linearity of the relationship between the dependent feature and the independent feature, check: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 matrix.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higher ( in absolute value ) the value of the correlation, the better. A minimum to consider a good correlation value is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0.75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but there is no consensus.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7"/>
          <p:cNvPicPr preferRelativeResize="0"/>
          <p:nvPr/>
        </p:nvPicPr>
        <p:blipFill rotWithShape="1">
          <a:blip r:embed="rId6">
            <a:alphaModFix/>
          </a:blip>
          <a:srcRect b="0" l="51181" r="0" t="0"/>
          <a:stretch/>
        </p:blipFill>
        <p:spPr>
          <a:xfrm>
            <a:off x="5518175" y="2571750"/>
            <a:ext cx="2390764" cy="22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8" name="Google Shape;1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9" name="Google Shape;18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92" name="Google Shape;19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for normality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4552950" y="1133475"/>
            <a:ext cx="440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 the distribution of each variable and check out if resembles a normal distribution.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not, fit and apply a transformer/scaler: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power= PowerTransformer()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power.fit(X_train)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power.transform(X_train)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power.transform(X_test)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want to be picky checking for normality of a variable, you can use an statistical test like the: 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Shapiro-Wilks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9" name="Google Shape;1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0" name="Google Shape;20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splitting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392899" y="1112050"/>
            <a:ext cx="5457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BEFORE CREATING ANY MODEL!!!</a:t>
            </a:r>
            <a:endParaRPr b="1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 txBox="1"/>
          <p:nvPr/>
        </p:nvSpPr>
        <p:spPr>
          <a:xfrm>
            <a:off x="444300" y="2021700"/>
            <a:ext cx="7663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 can’t train ANY model using all your data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Otherwise, you can’t evaluate the performance of your new model in unseen data.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use all your data, your estimation of the model performance will be biased.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use new data to make predictions,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you don’t have the real values to evaluate the performance of your model!!!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can do then?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2954" y="338963"/>
            <a:ext cx="1700226" cy="15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